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80" r:id="rId22"/>
    <p:sldId id="275" r:id="rId23"/>
    <p:sldId id="276" r:id="rId24"/>
    <p:sldId id="277" r:id="rId25"/>
    <p:sldId id="278" r:id="rId26"/>
  </p:sldIdLst>
  <p:sldSz cx="12192000" cy="6858000"/>
  <p:notesSz cx="6858000" cy="9144000"/>
  <p:embeddedFontLs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6935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8f189aae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68f189aae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768f189aae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8f189aa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8f189aae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768f189aae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8f189aae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768f189aae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68f189aae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68f189aae_2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768f189aae_2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de507d7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de507d78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6de507d78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68f189aae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768f189aae_2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768f189aae_2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83" name="Google Shape;283;g768f189aae_2_5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de507d78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de507d78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6de507d78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de507d78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de507d786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6de507d78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de507d78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de507d786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6de507d786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68f189aae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768f189aae_2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768f189aae_2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83" name="Google Shape;283;g768f189aae_2_5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de507d78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de507d786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6de507d786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7" name="Google Shape;32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9" name="Google Shape;33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68f189aa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68f189aae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68f189aae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3" name="Google Shape;173;g768f189aae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8f189aa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768f189aa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68f189aae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68f189aa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768f189aa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768f189aa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7" name="Google Shape;207;g768f189aae_2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functions.arguments.ph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задача 1	 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Отпечатайте “Hello world!” последователно 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434343"/>
                </a:solidFill>
              </a:rPr>
              <a:t>в таговете h1 …. h6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 with arguments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 with arguments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381000" y="2011054"/>
            <a:ext cx="5334000" cy="4084946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function print_hello_world() {</a:t>
            </a:r>
            <a:endParaRPr sz="18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	echo ‘&lt;h1&gt;Hello world!&lt;/h1&gt;’;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print_hello_world();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//prints Hello World in h1 tag only!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381000" y="1423614"/>
            <a:ext cx="5334000" cy="587441"/>
          </a:xfrm>
          <a:prstGeom prst="rect">
            <a:avLst/>
          </a:prstGeom>
          <a:solidFill>
            <a:srgbClr val="ACB4C3">
              <a:alpha val="49803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- no arguments</a:t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6067400" y="2011024"/>
            <a:ext cx="5782800" cy="40851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function print_hello_world($tag) {  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	echo “&lt;$tag&gt;Hello world!&lt;/$tag&gt;”;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print_hello_world(‘h1’);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//prints Hello World in h1 tag!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print_hello_world(‘h2’);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//prints Hello World in h2 tag!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6067400" y="1423631"/>
            <a:ext cx="5782800" cy="587400"/>
          </a:xfrm>
          <a:prstGeom prst="rect">
            <a:avLst/>
          </a:prstGeom>
          <a:solidFill>
            <a:srgbClr val="ACB4C3">
              <a:alpha val="49803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with arguments</a:t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1292784" y="3249830"/>
            <a:ext cx="1145100" cy="539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3477703" y="3240877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9249303" y="1926552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6934003" y="2296977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9425278" y="2366352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8024578" y="2998177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8075028" y="4069802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задача 2	 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Отпечатайте “Hello world!” последователно 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в таговете h1 …. h6.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434343"/>
                </a:solidFill>
              </a:rPr>
              <a:t>Цветът на текста при всяко отпечтване, да бъде различен.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 with arguments</a:t>
            </a:r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 with arguments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51" name="Google Shape;251;p25"/>
          <p:cNvSpPr txBox="1"/>
          <p:nvPr/>
        </p:nvSpPr>
        <p:spPr>
          <a:xfrm>
            <a:off x="381000" y="2011054"/>
            <a:ext cx="5334000" cy="4084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b="1" dirty="0" err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print_hello_world</a:t>
            </a:r>
            <a:r>
              <a:rPr lang="en-US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($tag) {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 dirty="0" smtClean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echo </a:t>
            </a:r>
            <a:r>
              <a:rPr lang="en-US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“&lt;$tag style=’color: red’&gt;”;</a:t>
            </a:r>
            <a:endParaRPr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echo “Hello world!”;</a:t>
            </a:r>
            <a:endParaRPr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echo “&lt;/$tag&gt;”;</a:t>
            </a:r>
            <a:endParaRPr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 dirty="0" err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print_hello_world</a:t>
            </a:r>
            <a:r>
              <a:rPr lang="en-US" sz="1800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(‘h1’);</a:t>
            </a:r>
            <a:endParaRPr sz="1800"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 dirty="0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//prints Hello World in h1 tag, and color red only!</a:t>
            </a:r>
            <a:endParaRPr sz="1800"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dirty="0"/>
          </a:p>
        </p:txBody>
      </p:sp>
      <p:sp>
        <p:nvSpPr>
          <p:cNvPr id="252" name="Google Shape;252;p25"/>
          <p:cNvSpPr txBox="1"/>
          <p:nvPr/>
        </p:nvSpPr>
        <p:spPr>
          <a:xfrm>
            <a:off x="381000" y="1423614"/>
            <a:ext cx="53340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- no arguments</a:t>
            </a:r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6067400" y="2011024"/>
            <a:ext cx="5782800" cy="4085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function print_hello_world($tag, $color) {  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	echo “&lt;$tag style=’color:” . $color . “’&gt;”;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echo “Hello world!”;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echo “&lt;/$tag&gt;”;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$tag = ‘h1’;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$color = ‘yellow’;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print_hello_world($tag, $color);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//prints Hello World in h1 tag, color is yellow!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$color = ‘blue’;</a:t>
            </a: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print_hello_world($tag, $color);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//prints Hello World in h1 tag, color is blue!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8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6067400" y="1423631"/>
            <a:ext cx="57828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with arguments</a:t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3232696" y="3093600"/>
            <a:ext cx="1145100" cy="539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9173050" y="2000525"/>
            <a:ext cx="1145100" cy="3324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9173050" y="2332927"/>
            <a:ext cx="1145100" cy="3324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6067400" y="3467100"/>
            <a:ext cx="681600" cy="3324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140525" y="3745475"/>
            <a:ext cx="681600" cy="3864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878575" y="4019675"/>
            <a:ext cx="1294500" cy="3324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ред на аргументите	 </a:t>
            </a:r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Въвеждането на параметрите, при извикването на функцията, трябва да съответства на последователността на аргументите в дефиницията на функцията.</a:t>
            </a:r>
            <a:endParaRPr sz="1400" i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function print_hello_world(</a:t>
            </a:r>
            <a:r>
              <a:rPr lang="en-US" sz="1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$arg1, </a:t>
            </a:r>
            <a:r>
              <a:rPr lang="en-US" sz="1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$arg2</a:t>
            </a: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) {  </a:t>
            </a: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	echo “&lt;</a:t>
            </a:r>
            <a:r>
              <a:rPr lang="en-US" sz="1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$arg1</a:t>
            </a: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style=’color:” . </a:t>
            </a:r>
            <a:r>
              <a:rPr lang="en-US" sz="1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$arg2</a:t>
            </a: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. “’&gt;”;</a:t>
            </a: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echo “Hello world!”;</a:t>
            </a: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echo “&lt;/</a:t>
            </a:r>
            <a:r>
              <a:rPr lang="en-US" sz="1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$arg1</a:t>
            </a: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&gt;”;</a:t>
            </a: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$tag = ‘h1’;</a:t>
            </a: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$color = ‘yellow’;</a:t>
            </a: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print_hello_world(</a:t>
            </a:r>
            <a:r>
              <a:rPr lang="en-US" sz="14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$tag, </a:t>
            </a:r>
            <a:r>
              <a:rPr lang="en-US" sz="1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$color</a:t>
            </a:r>
            <a:r>
              <a:rPr lang="en-US" sz="1400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40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Задаване на стойности по подразбиране на аргументите.</a:t>
            </a:r>
            <a:endParaRPr sz="1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 with arguments</a:t>
            </a:r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задача 3	 </a:t>
            </a:r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Дефинирайте функция, която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отпечатва текст в html тагове и цвят. 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434343"/>
                </a:solidFill>
              </a:rPr>
              <a:t>При всяко извикване на функцията, отпечатвайте различен текст, в различни тагове или цвят.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 with arguments</a:t>
            </a:r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/>
        </p:nvSpPr>
        <p:spPr>
          <a:xfrm>
            <a:off x="4360575" y="2051450"/>
            <a:ext cx="34884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obtaining results from functions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ECHO	 </a:t>
            </a:r>
            <a:endParaRPr/>
          </a:p>
        </p:txBody>
      </p:sp>
      <p:sp>
        <p:nvSpPr>
          <p:cNvPr id="292" name="Google Shape;292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Функцията съдържа </a:t>
            </a:r>
            <a:r>
              <a:rPr lang="en-US" sz="2400">
                <a:solidFill>
                  <a:srgbClr val="F2A818"/>
                </a:solidFill>
              </a:rPr>
              <a:t>echo</a:t>
            </a:r>
            <a:r>
              <a:rPr lang="en-US" sz="2400">
                <a:solidFill>
                  <a:srgbClr val="434343"/>
                </a:solidFill>
              </a:rPr>
              <a:t> в дефиницията си.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print_hello_world($arg1, $arg2) {  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“&lt;$arg1 style=’color:” . $arg2 . “’&gt;”;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“Hello world!”;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“&lt;/$arg1&gt;”;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i="1">
                <a:solidFill>
                  <a:srgbClr val="434343"/>
                </a:solidFill>
              </a:rPr>
              <a:t>Резултатът от извикването на функцията се отпечатва в браузъра.</a:t>
            </a:r>
            <a:endParaRPr sz="2400" i="1">
              <a:solidFill>
                <a:srgbClr val="434343"/>
              </a:solidFill>
            </a:endParaRPr>
          </a:p>
        </p:txBody>
      </p:sp>
      <p:sp>
        <p:nvSpPr>
          <p:cNvPr id="293" name="Google Shape;293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Obtaining results from a function</a:t>
            </a:r>
            <a:endParaRPr/>
          </a:p>
        </p:txBody>
      </p:sp>
      <p:sp>
        <p:nvSpPr>
          <p:cNvPr id="294" name="Google Shape;294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RETURN	 </a:t>
            </a:r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Функцията съдържа </a:t>
            </a:r>
            <a:r>
              <a:rPr lang="en-US" sz="2400">
                <a:solidFill>
                  <a:srgbClr val="F2A818"/>
                </a:solidFill>
              </a:rPr>
              <a:t>return</a:t>
            </a:r>
            <a:r>
              <a:rPr lang="en-US" sz="2400">
                <a:solidFill>
                  <a:srgbClr val="434343"/>
                </a:solidFill>
              </a:rPr>
              <a:t> в дефиницията си.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print_hello_world($arg1, $arg2) {  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$str=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“&lt;$arg1 style=’color:” . $arg2 . “’&gt;”;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$str.=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“Hello world!”;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$str.=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“&lt;/$arg1&gt;”;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return $str;</a:t>
            </a:r>
            <a:endParaRPr sz="18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i="1">
              <a:solidFill>
                <a:srgbClr val="434343"/>
              </a:solidFill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Obtaining results from a function</a:t>
            </a:r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RETURN	 </a:t>
            </a:r>
            <a:endParaRPr/>
          </a:p>
        </p:txBody>
      </p:sp>
      <p:sp>
        <p:nvSpPr>
          <p:cNvPr id="310" name="Google Shape;310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Резултатът от извикването на функцията -</a:t>
            </a:r>
            <a:endParaRPr sz="240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Char char="-"/>
            </a:pPr>
            <a:r>
              <a:rPr lang="en-US" sz="2400">
                <a:solidFill>
                  <a:srgbClr val="434343"/>
                </a:solidFill>
              </a:rPr>
              <a:t>запазва се в променлива</a:t>
            </a:r>
            <a:endParaRPr sz="24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$var =</a:t>
            </a:r>
            <a:r>
              <a:rPr lang="en-U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print_hello_world(‘h2’, ‘green’);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echo $var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Char char="-"/>
            </a:pPr>
            <a:r>
              <a:rPr lang="en-US" sz="2400">
                <a:solidFill>
                  <a:srgbClr val="434343"/>
                </a:solidFill>
              </a:rPr>
              <a:t>echo отпечатва резултата, който връща функцията директно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	</a:t>
            </a: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-US" sz="1800">
                <a:solidFill>
                  <a:srgbClr val="434343"/>
                </a:solidFill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print_hello_world(‘h2’, ‘green’)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i="1">
              <a:solidFill>
                <a:srgbClr val="434343"/>
              </a:solidFill>
            </a:endParaRP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Obtaining results from a function</a:t>
            </a:r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 dirty="0"/>
              <a:t>Why use functions?</a:t>
            </a:r>
            <a:endParaRPr dirty="0"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 dirty="0"/>
              <a:t>Declaring and calling functions</a:t>
            </a:r>
            <a:endParaRPr dirty="0"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 dirty="0"/>
              <a:t>Functions with arguments</a:t>
            </a:r>
            <a:endParaRPr dirty="0"/>
          </a:p>
          <a:p>
            <a:pPr marL="446087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 dirty="0"/>
              <a:t>Obtaining results from </a:t>
            </a:r>
            <a:r>
              <a:rPr lang="en-US" dirty="0" smtClean="0"/>
              <a:t>functions</a:t>
            </a:r>
          </a:p>
          <a:p>
            <a:pPr marL="446087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 dirty="0" smtClean="0"/>
              <a:t>Function name</a:t>
            </a:r>
            <a:endParaRPr dirty="0"/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/>
        </p:nvSpPr>
        <p:spPr>
          <a:xfrm>
            <a:off x="4360575" y="2051450"/>
            <a:ext cx="34884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name</a:t>
            </a:r>
            <a:endParaRPr sz="3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22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Function name</a:t>
            </a:r>
            <a:r>
              <a:rPr lang="en-US" dirty="0"/>
              <a:t>	 </a:t>
            </a:r>
            <a:endParaRPr dirty="0"/>
          </a:p>
        </p:txBody>
      </p:sp>
      <p:sp>
        <p:nvSpPr>
          <p:cNvPr id="310" name="Google Shape;310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bg-BG" sz="2400" dirty="0" smtClean="0">
                <a:solidFill>
                  <a:srgbClr val="434343"/>
                </a:solidFill>
              </a:rPr>
              <a:t>Името на функцията описва това, което върши функцията</a:t>
            </a:r>
            <a:endParaRPr lang="en-US" sz="2400" dirty="0" smtClean="0">
              <a:solidFill>
                <a:srgbClr val="434343"/>
              </a:solidFill>
            </a:endParaRP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bg-BG" sz="2400" dirty="0" smtClean="0">
                <a:solidFill>
                  <a:srgbClr val="434343"/>
                </a:solidFill>
              </a:rPr>
              <a:t>Трябва да описва едно действие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bg-BG" sz="2400" dirty="0" smtClean="0">
                <a:solidFill>
                  <a:srgbClr val="434343"/>
                </a:solidFill>
              </a:rPr>
              <a:t>В случай, че за да опишете какво прави функцията, трябва да включите две действия в името й – трябва да разделите функцията на две функции.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bg-BG" sz="2400" dirty="0" smtClean="0">
                <a:solidFill>
                  <a:srgbClr val="434343"/>
                </a:solidFill>
              </a:rPr>
              <a:t>Името е глагол или израз, или </a:t>
            </a:r>
            <a:r>
              <a:rPr lang="bg-BG" sz="2400" smtClean="0">
                <a:solidFill>
                  <a:srgbClr val="434343"/>
                </a:solidFill>
              </a:rPr>
              <a:t>съдържа глагол</a:t>
            </a:r>
            <a:endParaRPr lang="bg-BG" sz="2400" dirty="0" smtClean="0">
              <a:solidFill>
                <a:srgbClr val="434343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434343"/>
                </a:solidFill>
              </a:rPr>
              <a:t>p</a:t>
            </a:r>
            <a:r>
              <a:rPr lang="en-US" sz="1600" dirty="0" smtClean="0">
                <a:solidFill>
                  <a:srgbClr val="434343"/>
                </a:solidFill>
              </a:rPr>
              <a:t>rint()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 smtClean="0">
                <a:solidFill>
                  <a:srgbClr val="434343"/>
                </a:solidFill>
              </a:rPr>
              <a:t>is_open_store</a:t>
            </a:r>
            <a:r>
              <a:rPr lang="en-US" sz="1600" dirty="0" smtClean="0">
                <a:solidFill>
                  <a:srgbClr val="434343"/>
                </a:solidFill>
              </a:rPr>
              <a:t>()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rgbClr val="434343"/>
                </a:solidFill>
              </a:rPr>
              <a:t>i</a:t>
            </a:r>
            <a:r>
              <a:rPr lang="en-US" sz="1600" dirty="0" err="1" smtClean="0">
                <a:solidFill>
                  <a:srgbClr val="434343"/>
                </a:solidFill>
              </a:rPr>
              <a:t>s_written</a:t>
            </a:r>
            <a:r>
              <a:rPr lang="en-US" sz="1600" dirty="0" smtClean="0">
                <a:solidFill>
                  <a:srgbClr val="434343"/>
                </a:solidFill>
              </a:rPr>
              <a:t>()</a:t>
            </a:r>
            <a:endParaRPr sz="16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i="1" dirty="0">
              <a:solidFill>
                <a:srgbClr val="434343"/>
              </a:solidFill>
            </a:endParaRP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Function name</a:t>
            </a:r>
            <a:endParaRPr dirty="0"/>
          </a:p>
        </p:txBody>
      </p:sp>
      <p:sp>
        <p:nvSpPr>
          <p:cNvPr id="312" name="Google Shape;312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625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319" name="Google Shape;319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20" name="Google Shape;32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43" name="Google Shape;343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60575" y="2319050"/>
            <a:ext cx="3488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why use functions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functions?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избягваме повторенията в кода - </a:t>
            </a:r>
            <a:r>
              <a:rPr lang="en-US" sz="2400">
                <a:solidFill>
                  <a:srgbClr val="F2A818"/>
                </a:solidFill>
              </a:rPr>
              <a:t>дефинираме функция, която използваме многократно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редактираме поведението на скрипта на едно място - </a:t>
            </a:r>
            <a:r>
              <a:rPr lang="en-US" sz="2400">
                <a:solidFill>
                  <a:srgbClr val="F2A818"/>
                </a:solidFill>
              </a:rPr>
              <a:t>в дефиницията на функцията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по-добра организация на кода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2A818"/>
                </a:solidFill>
              </a:rPr>
              <a:t>Подходящи за трансформация във функции - </a:t>
            </a:r>
            <a:endParaRPr sz="2400" i="1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F2A818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-US" sz="2400" i="1"/>
              <a:t>генериране на масив с условия за размер, стойност на елементите</a:t>
            </a:r>
            <a:endParaRPr sz="2400" i="1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-US" sz="2400" i="1"/>
              <a:t>отпечатването на многомерен масив под формата на таблица</a:t>
            </a:r>
            <a:endParaRPr sz="2400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i="1"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/>
        </p:nvSpPr>
        <p:spPr>
          <a:xfrm>
            <a:off x="4360575" y="2319050"/>
            <a:ext cx="3488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declaring functions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declaring function 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A818"/>
                </a:solidFill>
              </a:rPr>
              <a:t>function</a:t>
            </a:r>
            <a:r>
              <a:rPr lang="en-US"/>
              <a:t> </a:t>
            </a:r>
            <a:r>
              <a:rPr lang="en-US">
                <a:solidFill>
                  <a:schemeClr val="lt1"/>
                </a:solidFill>
              </a:rPr>
              <a:t>my_function()</a:t>
            </a: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// code to be executed</a:t>
            </a:r>
            <a:endParaRPr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Declaring and calling functions</a:t>
            </a: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започваме с </a:t>
            </a:r>
            <a:r>
              <a:rPr lang="en-US">
                <a:solidFill>
                  <a:srgbClr val="F2A818"/>
                </a:solidFill>
              </a:rPr>
              <a:t>function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следва името на функцията </a:t>
            </a:r>
            <a:r>
              <a:rPr lang="en-US">
                <a:solidFill>
                  <a:srgbClr val="F2A818"/>
                </a:solidFill>
              </a:rPr>
              <a:t>print_hello_world()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Declaring and calling functions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914402" y="2492560"/>
            <a:ext cx="10363198" cy="3725865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print_hello_world</a:t>
            </a:r>
            <a:r>
              <a:rPr lang="en-US" sz="2399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399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399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	echo ‘Hello world!’;</a:t>
            </a:r>
            <a:endParaRPr sz="2399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3997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/>
              <a:t>извикваме функцията в скрипта, в който е дефинирана </a:t>
            </a:r>
            <a:endParaRPr sz="2400"/>
          </a:p>
          <a:p>
            <a:pPr marL="989981" lvl="1" indent="-33631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/>
              <a:t>след дефиницията й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/>
              <a:t>колкото пъти се налага използването й</a:t>
            </a:r>
            <a:endParaRPr sz="2400" i="1"/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Declaring and calling functions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914400" y="2378500"/>
            <a:ext cx="10363200" cy="3280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99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print_hello_world</a:t>
            </a:r>
            <a:r>
              <a:rPr lang="en-US" sz="2399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399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399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	echo ‘Hello world!’;</a:t>
            </a:r>
            <a:endParaRPr sz="2399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399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endParaRPr sz="2399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print_hello_world();</a:t>
            </a:r>
            <a:endParaRPr sz="23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print_hello_world();</a:t>
            </a:r>
            <a:endParaRPr sz="23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print_hello_world();</a:t>
            </a:r>
            <a:endParaRPr sz="23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23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endParaRPr sz="2399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4360575" y="2051450"/>
            <a:ext cx="34884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functions with arguments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771</Words>
  <Application>Microsoft Office PowerPoint</Application>
  <PresentationFormat>По избор</PresentationFormat>
  <Paragraphs>264</Paragraphs>
  <Slides>25</Slides>
  <Notes>25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25</vt:i4>
      </vt:variant>
    </vt:vector>
  </HeadingPairs>
  <TitlesOfParts>
    <vt:vector size="31" baseType="lpstr">
      <vt:lpstr>Arial</vt:lpstr>
      <vt:lpstr>Roboto</vt:lpstr>
      <vt:lpstr>Calibri</vt:lpstr>
      <vt:lpstr>Noto Sans Symbols</vt:lpstr>
      <vt:lpstr>Consolas</vt:lpstr>
      <vt:lpstr>1_SoftUni3_1</vt:lpstr>
      <vt:lpstr>functions </vt:lpstr>
      <vt:lpstr>Table of Contents</vt:lpstr>
      <vt:lpstr>Презентация на PowerPoint</vt:lpstr>
      <vt:lpstr>Why use functions?</vt:lpstr>
      <vt:lpstr>Презентация на PowerPoint</vt:lpstr>
      <vt:lpstr>Declaring and calling functions</vt:lpstr>
      <vt:lpstr>Declaring and calling functions</vt:lpstr>
      <vt:lpstr>Declaring and calling functions</vt:lpstr>
      <vt:lpstr>Презентация на PowerPoint</vt:lpstr>
      <vt:lpstr>Functions with arguments</vt:lpstr>
      <vt:lpstr>Functions with arguments</vt:lpstr>
      <vt:lpstr>Functions with arguments</vt:lpstr>
      <vt:lpstr>Functions with arguments</vt:lpstr>
      <vt:lpstr>Functions with arguments</vt:lpstr>
      <vt:lpstr>Functions with arguments</vt:lpstr>
      <vt:lpstr>Презентация на PowerPoint</vt:lpstr>
      <vt:lpstr>Obtaining results from a function</vt:lpstr>
      <vt:lpstr>Obtaining results from a function</vt:lpstr>
      <vt:lpstr>Obtaining results from a function</vt:lpstr>
      <vt:lpstr>Презентация на PowerPoint</vt:lpstr>
      <vt:lpstr>Function name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</dc:title>
  <dc:creator>Milena</dc:creator>
  <cp:lastModifiedBy>Ariel</cp:lastModifiedBy>
  <cp:revision>4</cp:revision>
  <dcterms:modified xsi:type="dcterms:W3CDTF">2020-01-22T11:24:02Z</dcterms:modified>
</cp:coreProperties>
</file>